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7" r:id="rId2"/>
    <p:sldId id="455" r:id="rId3"/>
    <p:sldId id="496" r:id="rId4"/>
    <p:sldId id="500" r:id="rId5"/>
    <p:sldId id="501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491" r:id="rId14"/>
    <p:sldId id="355" r:id="rId15"/>
  </p:sldIdLst>
  <p:sldSz cx="9144000" cy="5143500" type="screen16x9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MS PGothic" pitchFamily="34" charset="-128"/>
      <p:regular r:id="rId22"/>
    </p:embeddedFont>
    <p:embeddedFont>
      <p:font typeface="Tahoma" pitchFamily="34" charset="0"/>
      <p:regular r:id="rId23"/>
      <p:bold r:id="rId24"/>
    </p:embeddedFont>
    <p:embeddedFont>
      <p:font typeface="Myriad Arabic" charset="-78"/>
      <p:regular r:id="rId25"/>
      <p:bold r:id="rId26"/>
      <p:italic r:id="rId27"/>
      <p:boldItalic r:id="rId28"/>
    </p:embeddedFont>
    <p:embeddedFont>
      <p:font typeface="Open Sans Extrabold" charset="0"/>
      <p:bold r:id="rId29"/>
      <p:boldItalic r:id="rId30"/>
    </p:embeddedFont>
    <p:embeddedFont>
      <p:font typeface="Open Sans Semibold" charset="0"/>
      <p:bold r:id="rId31"/>
      <p:boldItalic r:id="rId32"/>
    </p:embeddedFont>
    <p:embeddedFont>
      <p:font typeface="Open Sans" charset="0"/>
      <p:regular r:id="rId33"/>
      <p:bold r:id="rId34"/>
      <p:italic r:id="rId35"/>
      <p:boldItalic r:id="rId36"/>
    </p:embeddedFont>
    <p:embeddedFont>
      <p:font typeface="Franklin Gothic Demi Cond" pitchFamily="34" charset="0"/>
      <p:regular r:id="rId37"/>
    </p:embeddedFont>
    <p:embeddedFont>
      <p:font typeface="PT Sans" charset="-52"/>
      <p:regular r:id="rId38"/>
      <p:bold r:id="rId39"/>
      <p:italic r:id="rId40"/>
      <p:boldItalic r:id="rId41"/>
    </p:embeddedFont>
    <p:embeddedFont>
      <p:font typeface="Open Sans bold" charset="0"/>
      <p:bold r:id="rId42"/>
    </p:embeddedFont>
    <p:embeddedFont>
      <p:font typeface="Franklin Gothic Medium" pitchFamily="34" charset="0"/>
      <p:regular r:id="rId43"/>
      <p:italic r:id="rId44"/>
    </p:embeddedFont>
    <p:embeddedFont>
      <p:font typeface="Franklin Gothic Book" pitchFamily="34" charset="0"/>
      <p:regular r:id="rId45"/>
      <p:italic r:id="rId4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3746"/>
    <a:srgbClr val="424C53"/>
    <a:srgbClr val="ED3645"/>
    <a:srgbClr val="7C34AF"/>
    <a:srgbClr val="FE4328"/>
    <a:srgbClr val="0070C0"/>
    <a:srgbClr val="6AAE00"/>
    <a:srgbClr val="7B8F9D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>
        <p:scale>
          <a:sx n="125" d="100"/>
          <a:sy n="125" d="100"/>
        </p:scale>
        <p:origin x="36" y="4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3/14/2015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809574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71366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720572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35211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68980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6054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26481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72340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291592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34184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95357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14/03/2015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Ключевые и зарезервированные слова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14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564" y="1578145"/>
            <a:ext cx="3753711" cy="2400811"/>
          </a:xfrm>
          <a:prstGeom prst="rect">
            <a:avLst/>
          </a:prstGeom>
        </p:spPr>
      </p:pic>
      <p:pic>
        <p:nvPicPr>
          <p:cNvPr id="16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8662" y="1538138"/>
            <a:ext cx="3369760" cy="25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99774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Типы данных в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JavaScript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6120171" y="1306781"/>
            <a:ext cx="2484277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Тип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данных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множество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значений 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операций, которые можно применять к таким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значениям.</a:t>
            </a: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1997689"/>
              </p:ext>
            </p:extLst>
          </p:nvPr>
        </p:nvGraphicFramePr>
        <p:xfrm>
          <a:off x="863588" y="1563638"/>
          <a:ext cx="4968551" cy="2736084"/>
        </p:xfrm>
        <a:graphic>
          <a:graphicData uri="http://schemas.openxmlformats.org/drawingml/2006/table">
            <a:tbl>
              <a:tblPr firstRow="1" bandRow="1"/>
              <a:tblGrid>
                <a:gridCol w="2124235"/>
                <a:gridCol w="2844316"/>
              </a:tblGrid>
              <a:tr h="703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Элементарные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Number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Числа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String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Строки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Boolean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Логические значения</a:t>
                      </a:r>
                    </a:p>
                  </a:txBody>
                  <a:tcPr/>
                </a:tc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Тривиальные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Null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отсутствие значения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Undefined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неопределенное значение</a:t>
                      </a:r>
                    </a:p>
                  </a:txBody>
                  <a:tcPr/>
                </a:tc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Составные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Object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Объект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Array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uk-UA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Массив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Специальный 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Function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Функция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237318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Инструменты отладки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1419622"/>
            <a:ext cx="4068452" cy="2516079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5004048" y="1306782"/>
            <a:ext cx="3600401" cy="2808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 всех современных браузерах для выполнения отладки  имеются «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инструменты разработчика». Исправление ошибок с их помощью намного проще и быстрее.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открыть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инструменты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разработчика, необходимо нажать F12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выполнить команду меню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Инструменты &gt; Инструменты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Разработчика.</a:t>
            </a: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95472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3" name="Рисунок 12"/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21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Киев, ул. Смоленская, 31-33, корп. 3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2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  <a:ea typeface="MS PGothic" pitchFamily="34" charset="-128"/>
                <a:cs typeface="Calibri" pitchFamily="34" charset="0"/>
              </a:rPr>
              <a:t>WWW.ITEDUCATE.COM.UA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4006788" cy="857250"/>
          </a:xfrm>
        </p:spPr>
        <p:txBody>
          <a:bodyPr rtlCol="0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JavaScript </a:t>
            </a:r>
            <a:r>
              <a:rPr lang="ru-RU" sz="2800" b="1" dirty="0" smtClean="0">
                <a:latin typeface="+mj-lt"/>
              </a:rPr>
              <a:t>Базовый</a:t>
            </a:r>
            <a:endParaRPr lang="en-JM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5018" y="1655068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Ч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то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такое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JavaScript?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 Основные возможности 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5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9" name="Text Placeholder 3"/>
          <p:cNvSpPr txBox="1">
            <a:spLocks/>
          </p:cNvSpPr>
          <p:nvPr/>
        </p:nvSpPr>
        <p:spPr bwMode="auto">
          <a:xfrm>
            <a:off x="5791201" y="1807468"/>
            <a:ext cx="234672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sz="12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Л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ексическая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структура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П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еременные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и типы данных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5018" y="3251522"/>
            <a:ext cx="4131566" cy="340804"/>
            <a:chOff x="525018" y="1655068"/>
            <a:chExt cx="4131566" cy="340804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О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тладка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кода в браузере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5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Основные операторы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Text Placeholder 3"/>
          <p:cNvSpPr txBox="1">
            <a:spLocks/>
          </p:cNvSpPr>
          <p:nvPr/>
        </p:nvSpPr>
        <p:spPr bwMode="auto">
          <a:xfrm>
            <a:off x="457200" y="954600"/>
            <a:ext cx="325489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Урок 1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. Введение в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JavaScript</a:t>
            </a:r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8" name="Текст 4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uk-UA"/>
          </a:p>
        </p:txBody>
      </p:sp>
      <p:cxnSp>
        <p:nvCxnSpPr>
          <p:cNvPr id="49" name="Straight Connector 16"/>
          <p:cNvCxnSpPr/>
          <p:nvPr/>
        </p:nvCxnSpPr>
        <p:spPr>
          <a:xfrm>
            <a:off x="5638801" y="1995872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9"/>
          <p:cNvCxnSpPr/>
          <p:nvPr/>
        </p:nvCxnSpPr>
        <p:spPr>
          <a:xfrm>
            <a:off x="5638801" y="2561494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22"/>
          <p:cNvCxnSpPr/>
          <p:nvPr/>
        </p:nvCxnSpPr>
        <p:spPr>
          <a:xfrm>
            <a:off x="5658846" y="307490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4"/>
          <p:cNvSpPr txBox="1">
            <a:spLocks/>
          </p:cNvSpPr>
          <p:nvPr/>
        </p:nvSpPr>
        <p:spPr bwMode="auto">
          <a:xfrm>
            <a:off x="5638801" y="740110"/>
            <a:ext cx="3378325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-150" normalizeH="0" baseline="0" noProof="0" smtClean="0">
                <a:ln>
                  <a:noFill/>
                </a:ln>
                <a:solidFill>
                  <a:srgbClr val="ED3645"/>
                </a:solidFill>
                <a:effectLst/>
                <a:uLnTx/>
                <a:uFillTx/>
                <a:latin typeface="+mj-lt"/>
                <a:ea typeface="Open Sans Semibold" pitchFamily="34" charset="0"/>
                <a:cs typeface="Mission Gothic Regular"/>
              </a:rPr>
              <a:t>Сидоренко Владислав</a:t>
            </a:r>
            <a:endParaRPr kumimoji="0" lang="en-US" sz="2400" b="0" i="0" u="none" strike="noStrike" kern="1200" cap="none" spc="-150" normalizeH="0" baseline="0" noProof="0" dirty="0">
              <a:ln>
                <a:noFill/>
              </a:ln>
              <a:solidFill>
                <a:srgbClr val="ED3645"/>
              </a:solidFill>
              <a:effectLst/>
              <a:uLnTx/>
              <a:uFillTx/>
              <a:latin typeface="+mj-lt"/>
              <a:ea typeface="+mn-ea"/>
              <a:cs typeface="Mission Gothic Regular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 bwMode="auto">
          <a:xfrm>
            <a:off x="5638801" y="2022165"/>
            <a:ext cx="2991845" cy="22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Frontend developer, </a:t>
            </a:r>
            <a:r>
              <a:rPr lang="en-US" sz="1200" b="1" dirty="0" err="1" smtClean="0">
                <a:solidFill>
                  <a:schemeClr val="bg1"/>
                </a:solidFill>
                <a:cs typeface="Calibri" pitchFamily="34" charset="0"/>
              </a:rPr>
              <a:t>Wordprees</a:t>
            </a: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 developer</a:t>
            </a:r>
          </a:p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GNS-it.com</a:t>
            </a:r>
          </a:p>
        </p:txBody>
      </p:sp>
      <p:sp>
        <p:nvSpPr>
          <p:cNvPr id="59" name="Text Placeholder 3"/>
          <p:cNvSpPr txBox="1">
            <a:spLocks/>
          </p:cNvSpPr>
          <p:nvPr/>
        </p:nvSpPr>
        <p:spPr bwMode="auto">
          <a:xfrm>
            <a:off x="5689235" y="2675794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vladyslav.sydorenko@gns-it.com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Язык программирования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275855" y="1306781"/>
            <a:ext cx="5328593" cy="3029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прототипно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-ориентированный сценарный язык программирования. Он обычно используется как встраиваемый язык для программного доступа к объектам приложений.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изначально создавался для того, чтобы сделать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-странички «живыми».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Особенности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Полная интеграция с HTML/CSS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Простые вещи делаются просто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Поддерживается всеми распространенными браузерами и включен по умолчанию.</a:t>
            </a:r>
          </a:p>
        </p:txBody>
      </p:sp>
      <p:pic>
        <p:nvPicPr>
          <p:cNvPr id="2050" name="Picture 2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71650"/>
            <a:ext cx="2099359" cy="20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Разработчик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603945" y="1306781"/>
            <a:ext cx="5000503" cy="2902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Брендан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Айк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(родился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 июля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1961 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Питтсбурге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Пенсильвания, США) — программист и создатель языка программирования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С 1995 года работал 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Netscape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участвовал в основании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Mozilla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до 2014 года был главным инженером в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Mozilla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Corporation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В марте 2014 года был назначен CEO, но вскоре покинул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Mozilla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http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2245" y="1309497"/>
            <a:ext cx="2893189" cy="289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01860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monarchdigitalcreative.com/media/serv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72100" y="2062776"/>
            <a:ext cx="2679008" cy="17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Как работает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JavaScript?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31339" y="1779662"/>
            <a:ext cx="148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1779662"/>
            <a:ext cx="183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Сервер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7804" y="2191965"/>
            <a:ext cx="148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Запрос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993" y="2823778"/>
            <a:ext cx="245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Ответ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CSS, JavaScript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074" name="Picture 2" descr="http://imaginethatcreative.net/files/9513/5758/2254/fp-lap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2584"/>
            <a:ext cx="2296383" cy="163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583898" y="2478406"/>
            <a:ext cx="1968332" cy="11772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3583898" y="3102094"/>
            <a:ext cx="1968332" cy="11772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37014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Что умеет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?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Создавать новые HTML-теги, удалять существующие, менять стили элементов, прятать, показывать элементы и т.п.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Реагировать на действия посетителя, обрабатывать клики мыши, перемещение курсора, нажатие на клавиатуру и т.п.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Посылать запросы на сервер и загружать данные без перезагрузки страницы(эта технология называется "AJAX").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Получать и устанавливать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cookie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запрашивать данные, выводить сообщения…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…и многое, многое другое!</a:t>
            </a:r>
          </a:p>
        </p:txBody>
      </p:sp>
    </p:spTree>
    <p:extLst>
      <p:ext uri="{BB962C8B-B14F-4D97-AF65-F5344CB8AC3E}">
        <p14:creationId xmlns:p14="http://schemas.microsoft.com/office/powerpoint/2010/main" xmlns="" val="23922054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Что НЕ умеет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?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не может читать/записывать произвольные файлы на жесткий диск, копировать их или вызывать программы. Он не имеет прямого доступа к операционной системе.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работающий в одной вкладке, не может общаться с другими вкладками и окнами, за исключением случая, когда он сам открыл это окно или несколько вкладок из одного источника (одинаковый домен, порт, протокол).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можно легко посылать запросы на сервер, с которого пришла страница. Запрос на другой домен тоже возможен, но менее удобен, т.к. и здесь есть ограничения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xmlns="" val="2724476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Лексическая структура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2902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Лексическая структура языка программирования – это набор элементарных правил, определяющих, как пишутся программы на языке.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Чувствителен к регистру;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Инструкции должны заканчиваться точкой с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запятой или начинаться с новой строки;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Игнорирует пробелы и табуляции. </a:t>
            </a:r>
          </a:p>
        </p:txBody>
      </p:sp>
    </p:spTree>
    <p:extLst>
      <p:ext uri="{BB962C8B-B14F-4D97-AF65-F5344CB8AC3E}">
        <p14:creationId xmlns:p14="http://schemas.microsoft.com/office/powerpoint/2010/main" xmlns="" val="30954022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Переменные. Правила именования переменных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896036" y="1306782"/>
            <a:ext cx="3708412" cy="189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Переменная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именованная область памяти, адрес которой можно использовать 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для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осуществления доступа к данным (считывать, задавать, изменять).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переменные не строго типизированные. Для создания переменной используется ключевое слово "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2074" y="1383618"/>
            <a:ext cx="17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</a:t>
            </a:r>
            <a:r>
              <a:rPr lang="en-US" dirty="0" smtClean="0"/>
              <a:t> price = 2000;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11768" y="2239520"/>
            <a:ext cx="1692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Ключевое слово.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Указывает на объявление новой переменной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641" y="3581848"/>
            <a:ext cx="16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Идентификатор</a:t>
            </a:r>
          </a:p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(имя переменной)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7187" y="2382145"/>
            <a:ext cx="164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Литерал (значение переменной)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" name="Straight Connector 3"/>
          <p:cNvCxnSpPr>
            <a:endCxn id="8" idx="0"/>
          </p:cNvCxnSpPr>
          <p:nvPr/>
        </p:nvCxnSpPr>
        <p:spPr>
          <a:xfrm flipH="1">
            <a:off x="1557862" y="1765362"/>
            <a:ext cx="414212" cy="474158"/>
          </a:xfrm>
          <a:prstGeom prst="line">
            <a:avLst/>
          </a:prstGeom>
          <a:ln w="12700">
            <a:solidFill>
              <a:srgbClr val="ED3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956" y="1765362"/>
            <a:ext cx="223828" cy="1816486"/>
          </a:xfrm>
          <a:prstGeom prst="line">
            <a:avLst/>
          </a:prstGeom>
          <a:ln w="12700">
            <a:solidFill>
              <a:srgbClr val="ED3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11860" y="1721799"/>
            <a:ext cx="251969" cy="660346"/>
          </a:xfrm>
          <a:prstGeom prst="line">
            <a:avLst/>
          </a:prstGeom>
          <a:ln w="12700">
            <a:solidFill>
              <a:srgbClr val="ED3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5"/>
          <p:cNvSpPr txBox="1">
            <a:spLocks/>
          </p:cNvSpPr>
          <p:nvPr/>
        </p:nvSpPr>
        <p:spPr>
          <a:xfrm>
            <a:off x="3671900" y="3309109"/>
            <a:ext cx="4932547" cy="12163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Правила именования переменных: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Пробельный символ в имени переменной недопустим;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Запрещается начинать имя переменной с цифры;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Переменная может начинаться с символа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"$“.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74173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53090</TotalTime>
  <Words>612</Words>
  <Application>Microsoft Office PowerPoint</Application>
  <PresentationFormat>Экран (16:9)</PresentationFormat>
  <Paragraphs>121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31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Mission Gothic Regular</vt:lpstr>
      <vt:lpstr>Open Sans Semibold</vt:lpstr>
      <vt:lpstr>Open Sans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Слайд 1</vt:lpstr>
      <vt:lpstr>JavaScript Базовый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HP</cp:lastModifiedBy>
  <cp:revision>826</cp:revision>
  <dcterms:created xsi:type="dcterms:W3CDTF">2013-04-14T18:18:29Z</dcterms:created>
  <dcterms:modified xsi:type="dcterms:W3CDTF">2015-03-14T06:19:32Z</dcterms:modified>
</cp:coreProperties>
</file>